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58" r:id="rId4"/>
    <p:sldId id="262" r:id="rId5"/>
    <p:sldId id="260"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7"/>
    <p:restoredTop sz="96327"/>
  </p:normalViewPr>
  <p:slideViewPr>
    <p:cSldViewPr snapToGrid="0" snapToObjects="1">
      <p:cViewPr varScale="1">
        <p:scale>
          <a:sx n="120" d="100"/>
          <a:sy n="120" d="100"/>
        </p:scale>
        <p:origin x="176"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88098-137A-3946-871F-8C6288ADE9C6}" type="datetimeFigureOut">
              <a:rPr lang="en-US" smtClean="0"/>
              <a:t>3/2/20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17D4-0940-674D-BAA5-52581BD1DF40}" type="slidenum">
              <a:rPr lang="en-US" smtClean="0"/>
              <a:t>‹#›</a:t>
            </a:fld>
            <a:endParaRPr lang="en-US"/>
          </a:p>
        </p:txBody>
      </p:sp>
    </p:spTree>
    <p:extLst>
      <p:ext uri="{BB962C8B-B14F-4D97-AF65-F5344CB8AC3E}">
        <p14:creationId xmlns:p14="http://schemas.microsoft.com/office/powerpoint/2010/main" val="337466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17D4-0940-674D-BAA5-52581BD1DF40}" type="slidenum">
              <a:rPr lang="en-US" smtClean="0"/>
              <a:t>1</a:t>
            </a:fld>
            <a:endParaRPr lang="en-US"/>
          </a:p>
        </p:txBody>
      </p:sp>
    </p:spTree>
    <p:extLst>
      <p:ext uri="{BB962C8B-B14F-4D97-AF65-F5344CB8AC3E}">
        <p14:creationId xmlns:p14="http://schemas.microsoft.com/office/powerpoint/2010/main" val="428368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17D4-0940-674D-BAA5-52581BD1DF40}" type="slidenum">
              <a:rPr lang="en-US" smtClean="0"/>
              <a:t>6</a:t>
            </a:fld>
            <a:endParaRPr lang="en-US"/>
          </a:p>
        </p:txBody>
      </p:sp>
    </p:spTree>
    <p:extLst>
      <p:ext uri="{BB962C8B-B14F-4D97-AF65-F5344CB8AC3E}">
        <p14:creationId xmlns:p14="http://schemas.microsoft.com/office/powerpoint/2010/main" val="64715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B1105B-CC93-1A4A-B592-6416419DB1F0}"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332493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1105B-CC93-1A4A-B592-6416419DB1F0}"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4004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1105B-CC93-1A4A-B592-6416419DB1F0}"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387072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1105B-CC93-1A4A-B592-6416419DB1F0}"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39422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B1105B-CC93-1A4A-B592-6416419DB1F0}"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266684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B1105B-CC93-1A4A-B592-6416419DB1F0}"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92804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B1105B-CC93-1A4A-B592-6416419DB1F0}" type="datetimeFigureOut">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39154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B1105B-CC93-1A4A-B592-6416419DB1F0}"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170196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1105B-CC93-1A4A-B592-6416419DB1F0}" type="datetimeFigureOut">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195040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B1105B-CC93-1A4A-B592-6416419DB1F0}"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146488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B1105B-CC93-1A4A-B592-6416419DB1F0}"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9431-42B7-2C47-A495-6E466F583CBC}" type="slidenum">
              <a:rPr lang="en-US" smtClean="0"/>
              <a:t>‹#›</a:t>
            </a:fld>
            <a:endParaRPr lang="en-US"/>
          </a:p>
        </p:txBody>
      </p:sp>
    </p:spTree>
    <p:extLst>
      <p:ext uri="{BB962C8B-B14F-4D97-AF65-F5344CB8AC3E}">
        <p14:creationId xmlns:p14="http://schemas.microsoft.com/office/powerpoint/2010/main" val="43819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1105B-CC93-1A4A-B592-6416419DB1F0}" type="datetimeFigureOut">
              <a:rPr lang="en-US" smtClean="0"/>
              <a:t>3/2/20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E9431-42B7-2C47-A495-6E466F583CBC}" type="slidenum">
              <a:rPr lang="en-US" smtClean="0"/>
              <a:t>‹#›</a:t>
            </a:fld>
            <a:endParaRPr lang="en-US"/>
          </a:p>
        </p:txBody>
      </p:sp>
    </p:spTree>
    <p:extLst>
      <p:ext uri="{BB962C8B-B14F-4D97-AF65-F5344CB8AC3E}">
        <p14:creationId xmlns:p14="http://schemas.microsoft.com/office/powerpoint/2010/main" val="1059630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ERFELIJKE METABOLE ZIEKTEN">
            <a:extLst>
              <a:ext uri="{FF2B5EF4-FFF2-40B4-BE49-F238E27FC236}">
                <a16:creationId xmlns:a16="http://schemas.microsoft.com/office/drawing/2014/main" id="{1ED0E176-ADD5-0548-9FAE-60C197AC55C9}"/>
              </a:ext>
            </a:extLst>
          </p:cNvPr>
          <p:cNvSpPr txBox="1"/>
          <p:nvPr/>
        </p:nvSpPr>
        <p:spPr>
          <a:xfrm>
            <a:off x="1674495" y="2174217"/>
            <a:ext cx="5795010" cy="9031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a:defRPr sz="6400" b="0">
                <a:solidFill>
                  <a:srgbClr val="FFC1AD"/>
                </a:solidFill>
                <a:latin typeface="Poppins"/>
                <a:ea typeface="Poppins"/>
                <a:cs typeface="Poppins"/>
                <a:sym typeface="Poppins"/>
              </a:defRPr>
            </a:pPr>
            <a:r>
              <a:rPr lang="en-US" sz="5400" b="1" dirty="0">
                <a:solidFill>
                  <a:schemeClr val="bg1"/>
                </a:solidFill>
                <a:latin typeface="Verdana" panose="020B0604030504040204" pitchFamily="34" charset="0"/>
                <a:ea typeface="Verdana" panose="020B0604030504040204" pitchFamily="34" charset="0"/>
                <a:cs typeface="Verdana" panose="020B0604030504040204" pitchFamily="34" charset="0"/>
              </a:rPr>
              <a:t>TITEL</a:t>
            </a:r>
            <a:endParaRPr sz="5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RFELIJKE METABOLE ZIEKTEN">
            <a:extLst>
              <a:ext uri="{FF2B5EF4-FFF2-40B4-BE49-F238E27FC236}">
                <a16:creationId xmlns:a16="http://schemas.microsoft.com/office/drawing/2014/main" id="{80DF0A90-D6DD-EA4A-A8AD-36E9E5E570AF}"/>
              </a:ext>
            </a:extLst>
          </p:cNvPr>
          <p:cNvSpPr txBox="1"/>
          <p:nvPr/>
        </p:nvSpPr>
        <p:spPr>
          <a:xfrm>
            <a:off x="1674495" y="3780652"/>
            <a:ext cx="5795010" cy="626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a:defRPr sz="6400" b="0">
                <a:solidFill>
                  <a:srgbClr val="FFC1AD"/>
                </a:solidFill>
                <a:latin typeface="Poppins"/>
                <a:ea typeface="Poppins"/>
                <a:cs typeface="Poppins"/>
                <a:sym typeface="Poppins"/>
              </a:defRPr>
            </a:pPr>
            <a:r>
              <a:rPr lang="en-US" sz="3600" i="1" dirty="0">
                <a:latin typeface="Verdana" panose="020B0604030504040204" pitchFamily="34" charset="0"/>
                <a:ea typeface="Verdana" panose="020B0604030504040204" pitchFamily="34" charset="0"/>
                <a:cs typeface="Verdana" panose="020B0604030504040204" pitchFamily="34" charset="0"/>
              </a:rPr>
              <a:t>Auteur / datum </a:t>
            </a:r>
            <a:endParaRPr sz="3600" i="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FD754AD9-0AE1-F142-A8F5-E789BD641FFB}"/>
              </a:ext>
            </a:extLst>
          </p:cNvPr>
          <p:cNvPicPr>
            <a:picLocks noChangeAspect="1"/>
          </p:cNvPicPr>
          <p:nvPr/>
        </p:nvPicPr>
        <p:blipFill>
          <a:blip r:embed="rId4">
            <a:grayscl/>
          </a:blip>
          <a:stretch>
            <a:fillRect/>
          </a:stretch>
        </p:blipFill>
        <p:spPr>
          <a:xfrm>
            <a:off x="6494947" y="6004553"/>
            <a:ext cx="2006191" cy="365127"/>
          </a:xfrm>
          <a:prstGeom prst="rect">
            <a:avLst/>
          </a:prstGeom>
        </p:spPr>
      </p:pic>
    </p:spTree>
    <p:extLst>
      <p:ext uri="{BB962C8B-B14F-4D97-AF65-F5344CB8AC3E}">
        <p14:creationId xmlns:p14="http://schemas.microsoft.com/office/powerpoint/2010/main" val="371781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FA286D42-384B-B444-93BF-6DE69841DF4E}"/>
              </a:ext>
            </a:extLst>
          </p:cNvPr>
          <p:cNvGrpSpPr/>
          <p:nvPr/>
        </p:nvGrpSpPr>
        <p:grpSpPr>
          <a:xfrm>
            <a:off x="420004" y="4770619"/>
            <a:ext cx="5342779" cy="2103765"/>
            <a:chOff x="0" y="0"/>
            <a:chExt cx="7598617" cy="2992020"/>
          </a:xfrm>
        </p:grpSpPr>
        <p:sp>
          <p:nvSpPr>
            <p:cNvPr id="5" name="Line">
              <a:extLst>
                <a:ext uri="{FF2B5EF4-FFF2-40B4-BE49-F238E27FC236}">
                  <a16:creationId xmlns:a16="http://schemas.microsoft.com/office/drawing/2014/main" id="{95726430-BDD9-BB4A-AED3-C8E8C2DB32D9}"/>
                </a:ext>
              </a:extLst>
            </p:cNvPr>
            <p:cNvSpPr/>
            <p:nvPr/>
          </p:nvSpPr>
          <p:spPr>
            <a:xfrm>
              <a:off x="2184938" y="0"/>
              <a:ext cx="5413680" cy="0"/>
            </a:xfrm>
            <a:prstGeom prst="line">
              <a:avLst/>
            </a:prstGeom>
            <a:noFill/>
            <a:ln w="114300" cap="flat">
              <a:solidFill>
                <a:schemeClr val="tx1"/>
              </a:solidFill>
              <a:prstDash val="solid"/>
              <a:miter lim="400000"/>
              <a:tailEnd type="oval" w="med" len="med"/>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6" name="Connection Line">
              <a:extLst>
                <a:ext uri="{FF2B5EF4-FFF2-40B4-BE49-F238E27FC236}">
                  <a16:creationId xmlns:a16="http://schemas.microsoft.com/office/drawing/2014/main" id="{FD45F937-557A-4B48-8E09-39F1EF5D1374}"/>
                </a:ext>
              </a:extLst>
            </p:cNvPr>
            <p:cNvSpPr/>
            <p:nvPr/>
          </p:nvSpPr>
          <p:spPr>
            <a:xfrm>
              <a:off x="0" y="1369"/>
              <a:ext cx="2347629" cy="2990652"/>
            </a:xfrm>
            <a:custGeom>
              <a:avLst/>
              <a:gdLst/>
              <a:ahLst/>
              <a:cxnLst>
                <a:cxn ang="0">
                  <a:pos x="wd2" y="hd2"/>
                </a:cxn>
                <a:cxn ang="5400000">
                  <a:pos x="wd2" y="hd2"/>
                </a:cxn>
                <a:cxn ang="10800000">
                  <a:pos x="wd2" y="hd2"/>
                </a:cxn>
                <a:cxn ang="16200000">
                  <a:pos x="wd2" y="hd2"/>
                </a:cxn>
              </a:cxnLst>
              <a:rect l="0" t="0" r="r" b="b"/>
              <a:pathLst>
                <a:path w="19967" h="21363" extrusionOk="0">
                  <a:moveTo>
                    <a:pt x="345" y="21363"/>
                  </a:moveTo>
                  <a:cubicBezTo>
                    <a:pt x="-1633" y="6882"/>
                    <a:pt x="4908" y="-237"/>
                    <a:pt x="19967" y="6"/>
                  </a:cubicBezTo>
                </a:path>
              </a:pathLst>
            </a:custGeom>
            <a:noFill/>
            <a:ln w="114300" cap="flat">
              <a:solidFill>
                <a:schemeClr val="tx1"/>
              </a:solidFill>
              <a:prstDash val="solid"/>
              <a:miter lim="400000"/>
            </a:ln>
            <a:effectLst/>
          </p:spPr>
          <p:txBody>
            <a:bodyPr/>
            <a:lstStyle/>
            <a:p>
              <a:endParaRPr sz="1186"/>
            </a:p>
          </p:txBody>
        </p:sp>
      </p:grpSp>
      <p:sp>
        <p:nvSpPr>
          <p:cNvPr id="7" name="Connection Line">
            <a:extLst>
              <a:ext uri="{FF2B5EF4-FFF2-40B4-BE49-F238E27FC236}">
                <a16:creationId xmlns:a16="http://schemas.microsoft.com/office/drawing/2014/main" id="{0C640C26-598B-B549-B316-326FD7013DA1}"/>
              </a:ext>
            </a:extLst>
          </p:cNvPr>
          <p:cNvSpPr/>
          <p:nvPr/>
        </p:nvSpPr>
        <p:spPr>
          <a:xfrm>
            <a:off x="-13659" y="352302"/>
            <a:ext cx="2454969" cy="2426730"/>
          </a:xfrm>
          <a:custGeom>
            <a:avLst/>
            <a:gdLst/>
            <a:ahLst/>
            <a:cxnLst>
              <a:cxn ang="0">
                <a:pos x="wd2" y="hd2"/>
              </a:cxn>
              <a:cxn ang="5400000">
                <a:pos x="wd2" y="hd2"/>
              </a:cxn>
              <a:cxn ang="10800000">
                <a:pos x="wd2" y="hd2"/>
              </a:cxn>
              <a:cxn ang="16200000">
                <a:pos x="wd2" y="hd2"/>
              </a:cxn>
            </a:cxnLst>
            <a:rect l="0" t="0" r="r" b="b"/>
            <a:pathLst>
              <a:path w="21545" h="20825" extrusionOk="0">
                <a:moveTo>
                  <a:pt x="0" y="20757"/>
                </a:moveTo>
                <a:cubicBezTo>
                  <a:pt x="14419" y="21600"/>
                  <a:pt x="21600" y="14681"/>
                  <a:pt x="21544" y="0"/>
                </a:cubicBezTo>
              </a:path>
            </a:pathLst>
          </a:custGeom>
          <a:ln w="114300">
            <a:solidFill>
              <a:schemeClr val="tx1"/>
            </a:solidFill>
            <a:miter lim="400000"/>
            <a:tailEnd type="oval"/>
          </a:ln>
        </p:spPr>
        <p:txBody>
          <a:bodyPr/>
          <a:lstStyle/>
          <a:p>
            <a:endParaRPr sz="1186"/>
          </a:p>
        </p:txBody>
      </p:sp>
      <p:sp>
        <p:nvSpPr>
          <p:cNvPr id="8" name="Line">
            <a:extLst>
              <a:ext uri="{FF2B5EF4-FFF2-40B4-BE49-F238E27FC236}">
                <a16:creationId xmlns:a16="http://schemas.microsoft.com/office/drawing/2014/main" id="{30C20343-B07A-064A-9A09-417DF7335230}"/>
              </a:ext>
            </a:extLst>
          </p:cNvPr>
          <p:cNvSpPr/>
          <p:nvPr/>
        </p:nvSpPr>
        <p:spPr>
          <a:xfrm flipV="1">
            <a:off x="4286937" y="2373407"/>
            <a:ext cx="4857063" cy="21916"/>
          </a:xfrm>
          <a:prstGeom prst="line">
            <a:avLst/>
          </a:prstGeom>
          <a:ln w="114300">
            <a:solidFill>
              <a:schemeClr val="tx1"/>
            </a:solidFill>
            <a:miter lim="400000"/>
            <a:headEnd type="oval"/>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9" name="Connection Line">
            <a:extLst>
              <a:ext uri="{FF2B5EF4-FFF2-40B4-BE49-F238E27FC236}">
                <a16:creationId xmlns:a16="http://schemas.microsoft.com/office/drawing/2014/main" id="{F40DD736-FEF3-C143-B0A9-0543FCD542A8}"/>
              </a:ext>
            </a:extLst>
          </p:cNvPr>
          <p:cNvSpPr/>
          <p:nvPr/>
        </p:nvSpPr>
        <p:spPr>
          <a:xfrm>
            <a:off x="7299069" y="3686496"/>
            <a:ext cx="1918890" cy="2695395"/>
          </a:xfrm>
          <a:custGeom>
            <a:avLst/>
            <a:gdLst/>
            <a:ahLst/>
            <a:cxnLst>
              <a:cxn ang="0">
                <a:pos x="wd2" y="hd2"/>
              </a:cxn>
              <a:cxn ang="5400000">
                <a:pos x="wd2" y="hd2"/>
              </a:cxn>
              <a:cxn ang="10800000">
                <a:pos x="wd2" y="hd2"/>
              </a:cxn>
              <a:cxn ang="16200000">
                <a:pos x="wd2" y="hd2"/>
              </a:cxn>
            </a:cxnLst>
            <a:rect l="0" t="0" r="r" b="b"/>
            <a:pathLst>
              <a:path w="20856" h="21600" extrusionOk="0">
                <a:moveTo>
                  <a:pt x="63" y="21600"/>
                </a:moveTo>
                <a:cubicBezTo>
                  <a:pt x="-744" y="14977"/>
                  <a:pt x="6187" y="7777"/>
                  <a:pt x="20856" y="0"/>
                </a:cubicBezTo>
              </a:path>
            </a:pathLst>
          </a:custGeom>
          <a:ln w="114300">
            <a:solidFill>
              <a:schemeClr val="tx1"/>
            </a:solidFill>
            <a:miter lim="400000"/>
            <a:headEnd type="oval"/>
          </a:ln>
        </p:spPr>
        <p:txBody>
          <a:bodyPr/>
          <a:lstStyle/>
          <a:p>
            <a:endParaRPr sz="1186"/>
          </a:p>
        </p:txBody>
      </p:sp>
      <p:sp>
        <p:nvSpPr>
          <p:cNvPr id="10" name="Line">
            <a:extLst>
              <a:ext uri="{FF2B5EF4-FFF2-40B4-BE49-F238E27FC236}">
                <a16:creationId xmlns:a16="http://schemas.microsoft.com/office/drawing/2014/main" id="{E5240DF0-4BBF-0749-A37D-0A1669BA86AA}"/>
              </a:ext>
            </a:extLst>
          </p:cNvPr>
          <p:cNvSpPr/>
          <p:nvPr/>
        </p:nvSpPr>
        <p:spPr>
          <a:xfrm flipV="1">
            <a:off x="1588428" y="-1"/>
            <a:ext cx="0" cy="3270156"/>
          </a:xfrm>
          <a:prstGeom prst="line">
            <a:avLst/>
          </a:prstGeom>
          <a:ln w="114300">
            <a:solidFill>
              <a:schemeClr val="tx1"/>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1" name="Line">
            <a:extLst>
              <a:ext uri="{FF2B5EF4-FFF2-40B4-BE49-F238E27FC236}">
                <a16:creationId xmlns:a16="http://schemas.microsoft.com/office/drawing/2014/main" id="{FE059187-0D7A-C246-AB18-3E2BB6A03BA9}"/>
              </a:ext>
            </a:extLst>
          </p:cNvPr>
          <p:cNvSpPr/>
          <p:nvPr/>
        </p:nvSpPr>
        <p:spPr>
          <a:xfrm flipV="1">
            <a:off x="7810376" y="-2"/>
            <a:ext cx="0" cy="2430766"/>
          </a:xfrm>
          <a:prstGeom prst="line">
            <a:avLst/>
          </a:prstGeom>
          <a:ln w="114300">
            <a:solidFill>
              <a:schemeClr val="tx1"/>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12" name="UMD_logo2019_rgb.png" descr="UMD_logo2019_rgb.png">
            <a:extLst>
              <a:ext uri="{FF2B5EF4-FFF2-40B4-BE49-F238E27FC236}">
                <a16:creationId xmlns:a16="http://schemas.microsoft.com/office/drawing/2014/main" id="{6ED67F7E-8B6B-6E4A-AB37-0DDC7931E99E}"/>
              </a:ext>
            </a:extLst>
          </p:cNvPr>
          <p:cNvPicPr>
            <a:picLocks noChangeAspect="1"/>
          </p:cNvPicPr>
          <p:nvPr/>
        </p:nvPicPr>
        <p:blipFill>
          <a:blip r:embed="rId2"/>
          <a:stretch>
            <a:fillRect/>
          </a:stretch>
        </p:blipFill>
        <p:spPr>
          <a:xfrm>
            <a:off x="1250755" y="2825568"/>
            <a:ext cx="6642487" cy="1206863"/>
          </a:xfrm>
          <a:prstGeom prst="rect">
            <a:avLst/>
          </a:prstGeom>
          <a:ln w="12700">
            <a:miter lim="400000"/>
          </a:ln>
        </p:spPr>
      </p:pic>
    </p:spTree>
    <p:extLst>
      <p:ext uri="{BB962C8B-B14F-4D97-AF65-F5344CB8AC3E}">
        <p14:creationId xmlns:p14="http://schemas.microsoft.com/office/powerpoint/2010/main" val="262687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red, white, sitting, light&#10;&#10;Description automatically generated">
            <a:extLst>
              <a:ext uri="{FF2B5EF4-FFF2-40B4-BE49-F238E27FC236}">
                <a16:creationId xmlns:a16="http://schemas.microsoft.com/office/drawing/2014/main" id="{98B59DDB-25AA-C64B-9194-AC016F9DC548}"/>
              </a:ext>
            </a:extLst>
          </p:cNvPr>
          <p:cNvPicPr>
            <a:picLocks noChangeAspect="1"/>
          </p:cNvPicPr>
          <p:nvPr/>
        </p:nvPicPr>
        <p:blipFill>
          <a:blip r:embed="rId2"/>
          <a:stretch>
            <a:fillRect/>
          </a:stretch>
        </p:blipFill>
        <p:spPr>
          <a:xfrm>
            <a:off x="0" y="0"/>
            <a:ext cx="9144000" cy="1272209"/>
          </a:xfrm>
          <a:prstGeom prst="rect">
            <a:avLst/>
          </a:prstGeom>
        </p:spPr>
      </p:pic>
      <p:sp>
        <p:nvSpPr>
          <p:cNvPr id="15" name="ERFELIJKE METABOLE ZIEKTEN">
            <a:extLst>
              <a:ext uri="{FF2B5EF4-FFF2-40B4-BE49-F238E27FC236}">
                <a16:creationId xmlns:a16="http://schemas.microsoft.com/office/drawing/2014/main" id="{BDD7FABE-3967-924F-8190-B55BF7994679}"/>
              </a:ext>
            </a:extLst>
          </p:cNvPr>
          <p:cNvSpPr txBox="1"/>
          <p:nvPr/>
        </p:nvSpPr>
        <p:spPr>
          <a:xfrm>
            <a:off x="745435" y="292259"/>
            <a:ext cx="7653130"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6400" b="0">
                <a:solidFill>
                  <a:srgbClr val="FFC1AD"/>
                </a:solidFill>
                <a:latin typeface="Poppins"/>
                <a:ea typeface="Poppins"/>
                <a:cs typeface="Poppins"/>
                <a:sym typeface="Poppins"/>
              </a:defRPr>
            </a:pP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TITEL</a:t>
            </a:r>
            <a:endParaRPr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Innovatief, multidisciplinair samenwerkingsverband tussen Nederlandse Academische Klinische Centra met als doel innovatief onderzoek en technologie inzetten voor betere en snellere diagnostiek, preventie, behandeling en zorg voor patiënten en gezinnen met een erfelijke metabole ziekte.">
            <a:extLst>
              <a:ext uri="{FF2B5EF4-FFF2-40B4-BE49-F238E27FC236}">
                <a16:creationId xmlns:a16="http://schemas.microsoft.com/office/drawing/2014/main" id="{471BA93B-3E10-8945-B349-88AC25EB5D8F}"/>
              </a:ext>
            </a:extLst>
          </p:cNvPr>
          <p:cNvSpPr txBox="1"/>
          <p:nvPr/>
        </p:nvSpPr>
        <p:spPr>
          <a:xfrm>
            <a:off x="745435" y="1942161"/>
            <a:ext cx="7531025" cy="1366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sz="2800" b="0">
                <a:solidFill>
                  <a:srgbClr val="250F10"/>
                </a:solidFill>
                <a:latin typeface="Poppins Medium"/>
                <a:ea typeface="Poppins Medium"/>
                <a:cs typeface="Poppins Medium"/>
                <a:sym typeface="Poppins Medium"/>
              </a:defRPr>
            </a:lvl1pPr>
          </a:lstStyle>
          <a:p>
            <a:pPr>
              <a:lnSpc>
                <a:spcPct val="120000"/>
              </a:lnSpc>
            </a:pPr>
            <a:r>
              <a:rPr lang="en-CA" sz="1800" dirty="0">
                <a:latin typeface="Verdana" panose="020B0604030504040204" pitchFamily="34" charset="0"/>
                <a:ea typeface="Verdana" panose="020B0604030504040204" pitchFamily="34" charset="0"/>
                <a:cs typeface="Verdana" panose="020B0604030504040204" pitchFamily="34" charset="0"/>
              </a:rPr>
              <a:t>Lorem ipsum dolor sit </a:t>
            </a:r>
            <a:r>
              <a:rPr lang="en-CA" sz="1800" dirty="0" err="1">
                <a:latin typeface="Verdana" panose="020B0604030504040204" pitchFamily="34" charset="0"/>
                <a:ea typeface="Verdana" panose="020B0604030504040204" pitchFamily="34" charset="0"/>
                <a:cs typeface="Verdana" panose="020B0604030504040204" pitchFamily="34" charset="0"/>
              </a:rPr>
              <a:t>amet</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consectetur</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adipiscing</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elit</a:t>
            </a:r>
            <a:r>
              <a:rPr lang="en-CA" sz="1800" dirty="0">
                <a:latin typeface="Verdana" panose="020B0604030504040204" pitchFamily="34" charset="0"/>
                <a:ea typeface="Verdana" panose="020B0604030504040204" pitchFamily="34" charset="0"/>
                <a:cs typeface="Verdana" panose="020B0604030504040204" pitchFamily="34" charset="0"/>
              </a:rPr>
              <a:t>. Cum </a:t>
            </a:r>
            <a:r>
              <a:rPr lang="en-CA" sz="1800" dirty="0" err="1">
                <a:latin typeface="Verdana" panose="020B0604030504040204" pitchFamily="34" charset="0"/>
                <a:ea typeface="Verdana" panose="020B0604030504040204" pitchFamily="34" charset="0"/>
                <a:cs typeface="Verdana" panose="020B0604030504040204" pitchFamily="34" charset="0"/>
              </a:rPr>
              <a:t>sociis</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natoque</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penatibus</a:t>
            </a:r>
            <a:r>
              <a:rPr lang="en-CA" sz="1800" dirty="0">
                <a:latin typeface="Verdana" panose="020B0604030504040204" pitchFamily="34" charset="0"/>
                <a:ea typeface="Verdana" panose="020B0604030504040204" pitchFamily="34" charset="0"/>
                <a:cs typeface="Verdana" panose="020B0604030504040204" pitchFamily="34" charset="0"/>
              </a:rPr>
              <a:t> et </a:t>
            </a:r>
            <a:r>
              <a:rPr lang="en-CA" sz="1800" dirty="0" err="1">
                <a:latin typeface="Verdana" panose="020B0604030504040204" pitchFamily="34" charset="0"/>
                <a:ea typeface="Verdana" panose="020B0604030504040204" pitchFamily="34" charset="0"/>
                <a:cs typeface="Verdana" panose="020B0604030504040204" pitchFamily="34" charset="0"/>
              </a:rPr>
              <a:t>magnis</a:t>
            </a:r>
            <a:r>
              <a:rPr lang="en-CA" sz="1800" dirty="0">
                <a:latin typeface="Verdana" panose="020B0604030504040204" pitchFamily="34" charset="0"/>
                <a:ea typeface="Verdana" panose="020B0604030504040204" pitchFamily="34" charset="0"/>
                <a:cs typeface="Verdana" panose="020B0604030504040204" pitchFamily="34" charset="0"/>
              </a:rPr>
              <a:t> dis parturient </a:t>
            </a:r>
            <a:r>
              <a:rPr lang="en-CA" sz="1800" dirty="0" err="1">
                <a:latin typeface="Verdana" panose="020B0604030504040204" pitchFamily="34" charset="0"/>
                <a:ea typeface="Verdana" panose="020B0604030504040204" pitchFamily="34" charset="0"/>
                <a:cs typeface="Verdana" panose="020B0604030504040204" pitchFamily="34" charset="0"/>
              </a:rPr>
              <a:t>montes</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nascetur</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ridiculus</a:t>
            </a:r>
            <a:r>
              <a:rPr lang="en-CA" sz="1800" dirty="0">
                <a:latin typeface="Verdana" panose="020B0604030504040204" pitchFamily="34" charset="0"/>
                <a:ea typeface="Verdana" panose="020B0604030504040204" pitchFamily="34" charset="0"/>
                <a:cs typeface="Verdana" panose="020B0604030504040204" pitchFamily="34" charset="0"/>
              </a:rPr>
              <a:t> mus. </a:t>
            </a:r>
            <a:r>
              <a:rPr lang="en-CA" sz="1800" dirty="0" err="1">
                <a:latin typeface="Verdana" panose="020B0604030504040204" pitchFamily="34" charset="0"/>
                <a:ea typeface="Verdana" panose="020B0604030504040204" pitchFamily="34" charset="0"/>
                <a:cs typeface="Verdana" panose="020B0604030504040204" pitchFamily="34" charset="0"/>
              </a:rPr>
              <a:t>Vivamus</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sagittis</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lacus</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vel</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augue</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laoreet</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rutrum</a:t>
            </a: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err="1">
                <a:latin typeface="Verdana" panose="020B0604030504040204" pitchFamily="34" charset="0"/>
                <a:ea typeface="Verdana" panose="020B0604030504040204" pitchFamily="34" charset="0"/>
                <a:cs typeface="Verdana" panose="020B0604030504040204" pitchFamily="34" charset="0"/>
              </a:rPr>
              <a:t>faucibus</a:t>
            </a:r>
            <a:r>
              <a:rPr lang="en-CA" sz="1800" dirty="0">
                <a:latin typeface="Verdana" panose="020B0604030504040204" pitchFamily="34" charset="0"/>
                <a:ea typeface="Verdana" panose="020B0604030504040204" pitchFamily="34" charset="0"/>
                <a:cs typeface="Verdana" panose="020B0604030504040204" pitchFamily="34" charset="0"/>
              </a:rPr>
              <a:t> dolor </a:t>
            </a:r>
            <a:r>
              <a:rPr lang="en-CA" sz="1800" dirty="0" err="1">
                <a:latin typeface="Verdana" panose="020B0604030504040204" pitchFamily="34" charset="0"/>
                <a:ea typeface="Verdana" panose="020B0604030504040204" pitchFamily="34" charset="0"/>
                <a:cs typeface="Verdana" panose="020B0604030504040204" pitchFamily="34" charset="0"/>
              </a:rPr>
              <a:t>auctor</a:t>
            </a:r>
            <a:r>
              <a:rPr lang="en-CA" sz="1800" dirty="0">
                <a:latin typeface="Verdana" panose="020B0604030504040204" pitchFamily="34" charset="0"/>
                <a:ea typeface="Verdana" panose="020B0604030504040204" pitchFamily="34" charset="0"/>
                <a:cs typeface="Verdana" panose="020B0604030504040204" pitchFamily="34" charset="0"/>
              </a:rPr>
              <a:t>.</a:t>
            </a:r>
            <a:endParaRPr sz="1800" dirty="0">
              <a:latin typeface="Verdana" panose="020B0604030504040204" pitchFamily="34" charset="0"/>
              <a:ea typeface="Verdana" panose="020B0604030504040204" pitchFamily="34" charset="0"/>
              <a:cs typeface="Verdana" panose="020B0604030504040204" pitchFamily="34" charset="0"/>
            </a:endParaRPr>
          </a:p>
        </p:txBody>
      </p:sp>
      <p:sp>
        <p:nvSpPr>
          <p:cNvPr id="19" name="1960s PKU Groningen…">
            <a:extLst>
              <a:ext uri="{FF2B5EF4-FFF2-40B4-BE49-F238E27FC236}">
                <a16:creationId xmlns:a16="http://schemas.microsoft.com/office/drawing/2014/main" id="{24FE2AC2-EC08-AC47-8E15-0B61757820F3}"/>
              </a:ext>
            </a:extLst>
          </p:cNvPr>
          <p:cNvSpPr txBox="1"/>
          <p:nvPr/>
        </p:nvSpPr>
        <p:spPr>
          <a:xfrm>
            <a:off x="745435" y="3534321"/>
            <a:ext cx="7363533" cy="1757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noAutofit/>
          </a:bodyPr>
          <a:lstStyle/>
          <a:p>
            <a:pPr marL="342900" indent="-342900">
              <a:lnSpc>
                <a:spcPct val="120000"/>
              </a:lnSpc>
              <a:spcBef>
                <a:spcPts val="1828"/>
              </a:spcBef>
              <a:buClr>
                <a:schemeClr val="tx1"/>
              </a:buClr>
              <a:buSzPct val="120000"/>
              <a:buFont typeface="Arial" panose="020B0604020202020204" pitchFamily="34" charset="0"/>
              <a:buChar char="•"/>
              <a:defRPr sz="3000" b="0">
                <a:solidFill>
                  <a:srgbClr val="FFC0AD"/>
                </a:solidFill>
                <a:latin typeface="Poppins"/>
                <a:ea typeface="Poppins"/>
                <a:cs typeface="Poppins"/>
                <a:sym typeface="Poppins"/>
              </a:defRPr>
            </a:pPr>
            <a:r>
              <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rPr>
              <a:t>Cras </a:t>
            </a:r>
            <a:r>
              <a:rPr lang="en-US"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mattis</a:t>
            </a:r>
            <a:r>
              <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consectetur</a:t>
            </a:r>
            <a:r>
              <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purus</a:t>
            </a:r>
            <a:r>
              <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rPr>
              <a:t> sit </a:t>
            </a:r>
            <a:r>
              <a:rPr lang="en-US"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amet</a:t>
            </a:r>
            <a:r>
              <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rPr>
              <a:t> fermentum. </a:t>
            </a:r>
          </a:p>
          <a:p>
            <a:pPr marL="342900" indent="-342900">
              <a:lnSpc>
                <a:spcPct val="120000"/>
              </a:lnSpc>
              <a:spcBef>
                <a:spcPts val="1828"/>
              </a:spcBef>
              <a:buClr>
                <a:schemeClr val="tx1"/>
              </a:buClr>
              <a:buSzPct val="120000"/>
              <a:buFont typeface="Arial" panose="020B0604020202020204" pitchFamily="34" charset="0"/>
              <a:buChar char="•"/>
              <a:defRPr sz="3000" b="0">
                <a:solidFill>
                  <a:srgbClr val="FFC0AD"/>
                </a:solidFill>
                <a:latin typeface="Poppins"/>
                <a:ea typeface="Poppins"/>
                <a:cs typeface="Poppins"/>
                <a:sym typeface="Poppins"/>
              </a:defRPr>
            </a:pPr>
            <a:r>
              <a:rPr lang="en-CA" sz="2000" dirty="0">
                <a:solidFill>
                  <a:srgbClr val="C00000"/>
                </a:solidFill>
                <a:latin typeface="Verdana" panose="020B0604030504040204" pitchFamily="34" charset="0"/>
                <a:ea typeface="Verdana" panose="020B0604030504040204" pitchFamily="34" charset="0"/>
                <a:cs typeface="Verdana" panose="020B0604030504040204" pitchFamily="34" charset="0"/>
              </a:rPr>
              <a:t>Cras </a:t>
            </a:r>
            <a:r>
              <a:rPr lang="en-CA"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mattis</a:t>
            </a:r>
            <a:r>
              <a:rPr lang="en-CA" sz="20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CA"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consectetur</a:t>
            </a:r>
            <a:r>
              <a:rPr lang="en-CA" sz="20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CA"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purus</a:t>
            </a:r>
            <a:r>
              <a:rPr lang="en-CA" sz="2000" dirty="0">
                <a:solidFill>
                  <a:srgbClr val="C00000"/>
                </a:solidFill>
                <a:latin typeface="Verdana" panose="020B0604030504040204" pitchFamily="34" charset="0"/>
                <a:ea typeface="Verdana" panose="020B0604030504040204" pitchFamily="34" charset="0"/>
                <a:cs typeface="Verdana" panose="020B0604030504040204" pitchFamily="34" charset="0"/>
              </a:rPr>
              <a:t> sit </a:t>
            </a:r>
            <a:r>
              <a:rPr lang="en-CA" sz="2000" dirty="0" err="1">
                <a:solidFill>
                  <a:srgbClr val="C00000"/>
                </a:solidFill>
                <a:latin typeface="Verdana" panose="020B0604030504040204" pitchFamily="34" charset="0"/>
                <a:ea typeface="Verdana" panose="020B0604030504040204" pitchFamily="34" charset="0"/>
                <a:cs typeface="Verdana" panose="020B0604030504040204" pitchFamily="34" charset="0"/>
              </a:rPr>
              <a:t>amet</a:t>
            </a:r>
            <a:r>
              <a:rPr lang="en-CA" sz="2000" dirty="0">
                <a:solidFill>
                  <a:srgbClr val="C00000"/>
                </a:solidFill>
                <a:latin typeface="Verdana" panose="020B0604030504040204" pitchFamily="34" charset="0"/>
                <a:ea typeface="Verdana" panose="020B0604030504040204" pitchFamily="34" charset="0"/>
                <a:cs typeface="Verdana" panose="020B0604030504040204" pitchFamily="34" charset="0"/>
              </a:rPr>
              <a:t> fermentum. </a:t>
            </a:r>
            <a:endParaRPr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UMD_logo2019_rgb.png" descr="UMD_logo2019_rgb.png">
            <a:extLst>
              <a:ext uri="{FF2B5EF4-FFF2-40B4-BE49-F238E27FC236}">
                <a16:creationId xmlns:a16="http://schemas.microsoft.com/office/drawing/2014/main" id="{D5283765-49B3-184B-BDEA-33D3070EC976}"/>
              </a:ext>
            </a:extLst>
          </p:cNvPr>
          <p:cNvPicPr>
            <a:picLocks noChangeAspect="1"/>
          </p:cNvPicPr>
          <p:nvPr/>
        </p:nvPicPr>
        <p:blipFill>
          <a:blip r:embed="rId3"/>
          <a:stretch>
            <a:fillRect/>
          </a:stretch>
        </p:blipFill>
        <p:spPr>
          <a:xfrm>
            <a:off x="6470360" y="6065258"/>
            <a:ext cx="2262274" cy="411029"/>
          </a:xfrm>
          <a:prstGeom prst="rect">
            <a:avLst/>
          </a:prstGeom>
          <a:ln w="12700">
            <a:miter lim="400000"/>
          </a:ln>
        </p:spPr>
      </p:pic>
    </p:spTree>
    <p:extLst>
      <p:ext uri="{BB962C8B-B14F-4D97-AF65-F5344CB8AC3E}">
        <p14:creationId xmlns:p14="http://schemas.microsoft.com/office/powerpoint/2010/main" val="8787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red, white, sitting, light&#10;&#10;Description automatically generated">
            <a:extLst>
              <a:ext uri="{FF2B5EF4-FFF2-40B4-BE49-F238E27FC236}">
                <a16:creationId xmlns:a16="http://schemas.microsoft.com/office/drawing/2014/main" id="{98B59DDB-25AA-C64B-9194-AC016F9DC548}"/>
              </a:ext>
            </a:extLst>
          </p:cNvPr>
          <p:cNvPicPr>
            <a:picLocks noChangeAspect="1"/>
          </p:cNvPicPr>
          <p:nvPr/>
        </p:nvPicPr>
        <p:blipFill>
          <a:blip r:embed="rId2"/>
          <a:stretch>
            <a:fillRect/>
          </a:stretch>
        </p:blipFill>
        <p:spPr>
          <a:xfrm>
            <a:off x="0" y="0"/>
            <a:ext cx="9144000" cy="1272209"/>
          </a:xfrm>
          <a:prstGeom prst="rect">
            <a:avLst/>
          </a:prstGeom>
        </p:spPr>
      </p:pic>
      <p:sp>
        <p:nvSpPr>
          <p:cNvPr id="15" name="ERFELIJKE METABOLE ZIEKTEN">
            <a:extLst>
              <a:ext uri="{FF2B5EF4-FFF2-40B4-BE49-F238E27FC236}">
                <a16:creationId xmlns:a16="http://schemas.microsoft.com/office/drawing/2014/main" id="{BDD7FABE-3967-924F-8190-B55BF7994679}"/>
              </a:ext>
            </a:extLst>
          </p:cNvPr>
          <p:cNvSpPr txBox="1"/>
          <p:nvPr/>
        </p:nvSpPr>
        <p:spPr>
          <a:xfrm>
            <a:off x="745435" y="292259"/>
            <a:ext cx="7653130"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6400" b="0">
                <a:solidFill>
                  <a:srgbClr val="FFC1AD"/>
                </a:solidFill>
                <a:latin typeface="Poppins"/>
                <a:ea typeface="Poppins"/>
                <a:cs typeface="Poppins"/>
                <a:sym typeface="Poppins"/>
              </a:defRPr>
            </a:pP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TITEL</a:t>
            </a:r>
            <a:endParaRPr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UMD_logo2019_rgb.png" descr="UMD_logo2019_rgb.png">
            <a:extLst>
              <a:ext uri="{FF2B5EF4-FFF2-40B4-BE49-F238E27FC236}">
                <a16:creationId xmlns:a16="http://schemas.microsoft.com/office/drawing/2014/main" id="{D5283765-49B3-184B-BDEA-33D3070EC976}"/>
              </a:ext>
            </a:extLst>
          </p:cNvPr>
          <p:cNvPicPr>
            <a:picLocks noChangeAspect="1"/>
          </p:cNvPicPr>
          <p:nvPr/>
        </p:nvPicPr>
        <p:blipFill>
          <a:blip r:embed="rId3"/>
          <a:stretch>
            <a:fillRect/>
          </a:stretch>
        </p:blipFill>
        <p:spPr>
          <a:xfrm>
            <a:off x="6470360" y="6065258"/>
            <a:ext cx="2262274" cy="411029"/>
          </a:xfrm>
          <a:prstGeom prst="rect">
            <a:avLst/>
          </a:prstGeom>
          <a:ln w="12700">
            <a:miter lim="400000"/>
          </a:ln>
        </p:spPr>
      </p:pic>
    </p:spTree>
    <p:extLst>
      <p:ext uri="{BB962C8B-B14F-4D97-AF65-F5344CB8AC3E}">
        <p14:creationId xmlns:p14="http://schemas.microsoft.com/office/powerpoint/2010/main" val="141425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red, white, sitting, light&#10;&#10;Description automatically generated">
            <a:extLst>
              <a:ext uri="{FF2B5EF4-FFF2-40B4-BE49-F238E27FC236}">
                <a16:creationId xmlns:a16="http://schemas.microsoft.com/office/drawing/2014/main" id="{98B59DDB-25AA-C64B-9194-AC016F9DC548}"/>
              </a:ext>
            </a:extLst>
          </p:cNvPr>
          <p:cNvPicPr>
            <a:picLocks noChangeAspect="1"/>
          </p:cNvPicPr>
          <p:nvPr/>
        </p:nvPicPr>
        <p:blipFill>
          <a:blip r:embed="rId2"/>
          <a:stretch>
            <a:fillRect/>
          </a:stretch>
        </p:blipFill>
        <p:spPr>
          <a:xfrm>
            <a:off x="0" y="0"/>
            <a:ext cx="9144000" cy="1272209"/>
          </a:xfrm>
          <a:prstGeom prst="rect">
            <a:avLst/>
          </a:prstGeom>
        </p:spPr>
      </p:pic>
      <p:sp>
        <p:nvSpPr>
          <p:cNvPr id="15" name="ERFELIJKE METABOLE ZIEKTEN">
            <a:extLst>
              <a:ext uri="{FF2B5EF4-FFF2-40B4-BE49-F238E27FC236}">
                <a16:creationId xmlns:a16="http://schemas.microsoft.com/office/drawing/2014/main" id="{BDD7FABE-3967-924F-8190-B55BF7994679}"/>
              </a:ext>
            </a:extLst>
          </p:cNvPr>
          <p:cNvSpPr txBox="1"/>
          <p:nvPr/>
        </p:nvSpPr>
        <p:spPr>
          <a:xfrm>
            <a:off x="745435" y="292259"/>
            <a:ext cx="7653130"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6400" b="0">
                <a:solidFill>
                  <a:srgbClr val="FFC1AD"/>
                </a:solidFill>
                <a:latin typeface="Poppins"/>
                <a:ea typeface="Poppins"/>
                <a:cs typeface="Poppins"/>
                <a:sym typeface="Poppins"/>
              </a:defRPr>
            </a:pP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TITEL</a:t>
            </a:r>
            <a:endParaRPr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UMD_logo2019_rgb.png" descr="UMD_logo2019_rgb.png">
            <a:extLst>
              <a:ext uri="{FF2B5EF4-FFF2-40B4-BE49-F238E27FC236}">
                <a16:creationId xmlns:a16="http://schemas.microsoft.com/office/drawing/2014/main" id="{D5283765-49B3-184B-BDEA-33D3070EC976}"/>
              </a:ext>
            </a:extLst>
          </p:cNvPr>
          <p:cNvPicPr>
            <a:picLocks noChangeAspect="1"/>
          </p:cNvPicPr>
          <p:nvPr/>
        </p:nvPicPr>
        <p:blipFill>
          <a:blip r:embed="rId3"/>
          <a:stretch>
            <a:fillRect/>
          </a:stretch>
        </p:blipFill>
        <p:spPr>
          <a:xfrm>
            <a:off x="6470360" y="6065258"/>
            <a:ext cx="2262274" cy="411029"/>
          </a:xfrm>
          <a:prstGeom prst="rect">
            <a:avLst/>
          </a:prstGeom>
          <a:ln w="12700">
            <a:miter lim="400000"/>
          </a:ln>
        </p:spPr>
      </p:pic>
    </p:spTree>
    <p:extLst>
      <p:ext uri="{BB962C8B-B14F-4D97-AF65-F5344CB8AC3E}">
        <p14:creationId xmlns:p14="http://schemas.microsoft.com/office/powerpoint/2010/main" val="168633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754AD9-0AE1-F142-A8F5-E789BD641FFB}"/>
              </a:ext>
            </a:extLst>
          </p:cNvPr>
          <p:cNvPicPr>
            <a:picLocks noChangeAspect="1"/>
          </p:cNvPicPr>
          <p:nvPr/>
        </p:nvPicPr>
        <p:blipFill>
          <a:blip r:embed="rId4">
            <a:grayscl/>
          </a:blip>
          <a:stretch>
            <a:fillRect/>
          </a:stretch>
        </p:blipFill>
        <p:spPr>
          <a:xfrm>
            <a:off x="6494947" y="6004553"/>
            <a:ext cx="2006191" cy="365127"/>
          </a:xfrm>
          <a:prstGeom prst="rect">
            <a:avLst/>
          </a:prstGeom>
        </p:spPr>
      </p:pic>
      <p:grpSp>
        <p:nvGrpSpPr>
          <p:cNvPr id="7" name="Group">
            <a:extLst>
              <a:ext uri="{FF2B5EF4-FFF2-40B4-BE49-F238E27FC236}">
                <a16:creationId xmlns:a16="http://schemas.microsoft.com/office/drawing/2014/main" id="{26AAD96E-76ED-8543-BA6A-4A8C5D386399}"/>
              </a:ext>
            </a:extLst>
          </p:cNvPr>
          <p:cNvGrpSpPr/>
          <p:nvPr/>
        </p:nvGrpSpPr>
        <p:grpSpPr>
          <a:xfrm>
            <a:off x="0" y="488320"/>
            <a:ext cx="8501138" cy="892969"/>
            <a:chOff x="0" y="0"/>
            <a:chExt cx="11305116" cy="1270000"/>
          </a:xfrm>
        </p:grpSpPr>
        <p:sp>
          <p:nvSpPr>
            <p:cNvPr id="8" name="Rectangle">
              <a:extLst>
                <a:ext uri="{FF2B5EF4-FFF2-40B4-BE49-F238E27FC236}">
                  <a16:creationId xmlns:a16="http://schemas.microsoft.com/office/drawing/2014/main" id="{ECC924D2-FBB8-9D44-BFB0-B9025DDE5AEB}"/>
                </a:ext>
              </a:extLst>
            </p:cNvPr>
            <p:cNvSpPr/>
            <p:nvPr/>
          </p:nvSpPr>
          <p:spPr>
            <a:xfrm>
              <a:off x="0" y="0"/>
              <a:ext cx="10663883" cy="1270000"/>
            </a:xfrm>
            <a:prstGeom prst="rect">
              <a:avLst/>
            </a:prstGeom>
            <a:solidFill>
              <a:srgbClr val="EFEFEF"/>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dirty="0"/>
            </a:p>
          </p:txBody>
        </p:sp>
        <p:sp>
          <p:nvSpPr>
            <p:cNvPr id="9" name="Circle">
              <a:extLst>
                <a:ext uri="{FF2B5EF4-FFF2-40B4-BE49-F238E27FC236}">
                  <a16:creationId xmlns:a16="http://schemas.microsoft.com/office/drawing/2014/main" id="{25582CB6-8274-9B4D-82C3-2F10CCD31902}"/>
                </a:ext>
              </a:extLst>
            </p:cNvPr>
            <p:cNvSpPr/>
            <p:nvPr/>
          </p:nvSpPr>
          <p:spPr>
            <a:xfrm>
              <a:off x="10035116" y="0"/>
              <a:ext cx="1270001" cy="1270000"/>
            </a:xfrm>
            <a:prstGeom prst="ellipse">
              <a:avLst/>
            </a:prstGeom>
            <a:solidFill>
              <a:srgbClr val="EFEFEF"/>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grpSp>
      <p:sp>
        <p:nvSpPr>
          <p:cNvPr id="10" name="HIELPRIK: VOORKOMEN IS BETER DAN GENEZEN">
            <a:extLst>
              <a:ext uri="{FF2B5EF4-FFF2-40B4-BE49-F238E27FC236}">
                <a16:creationId xmlns:a16="http://schemas.microsoft.com/office/drawing/2014/main" id="{8104D970-B358-E048-8A9D-73CE8F541E4A}"/>
              </a:ext>
            </a:extLst>
          </p:cNvPr>
          <p:cNvSpPr txBox="1"/>
          <p:nvPr/>
        </p:nvSpPr>
        <p:spPr>
          <a:xfrm>
            <a:off x="225433" y="729459"/>
            <a:ext cx="7793515" cy="410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sz="3200">
                <a:solidFill>
                  <a:srgbClr val="B40E0F"/>
                </a:solidFill>
                <a:latin typeface="Poppins"/>
                <a:ea typeface="Poppins"/>
                <a:cs typeface="Poppins"/>
                <a:sym typeface="Poppins"/>
              </a:defRPr>
            </a:lvl1pPr>
          </a:lstStyle>
          <a:p>
            <a:r>
              <a:rPr lang="en-US" sz="2200" b="1" dirty="0">
                <a:latin typeface="Verdana" panose="020B0604030504040204" pitchFamily="34" charset="0"/>
                <a:ea typeface="Verdana" panose="020B0604030504040204" pitchFamily="34" charset="0"/>
                <a:cs typeface="Verdana" panose="020B0604030504040204" pitchFamily="34" charset="0"/>
              </a:rPr>
              <a:t>TITEL: </a:t>
            </a:r>
            <a:r>
              <a:rPr lang="en-US" sz="2200" b="1" dirty="0" err="1">
                <a:latin typeface="Verdana" panose="020B0604030504040204" pitchFamily="34" charset="0"/>
                <a:ea typeface="Verdana" panose="020B0604030504040204" pitchFamily="34" charset="0"/>
                <a:cs typeface="Verdana" panose="020B0604030504040204" pitchFamily="34" charset="0"/>
              </a:rPr>
              <a:t>Mollis</a:t>
            </a:r>
            <a:r>
              <a:rPr lang="en-US" sz="2200" b="1" dirty="0">
                <a:latin typeface="Verdana" panose="020B0604030504040204" pitchFamily="34" charset="0"/>
                <a:ea typeface="Verdana" panose="020B0604030504040204" pitchFamily="34" charset="0"/>
                <a:cs typeface="Verdana" panose="020B0604030504040204" pitchFamily="34" charset="0"/>
              </a:rPr>
              <a:t> </a:t>
            </a:r>
            <a:r>
              <a:rPr lang="en-US" sz="2200" b="1" dirty="0" err="1">
                <a:latin typeface="Verdana" panose="020B0604030504040204" pitchFamily="34" charset="0"/>
                <a:ea typeface="Verdana" panose="020B0604030504040204" pitchFamily="34" charset="0"/>
                <a:cs typeface="Verdana" panose="020B0604030504040204" pitchFamily="34" charset="0"/>
              </a:rPr>
              <a:t>Inceptos</a:t>
            </a:r>
            <a:r>
              <a:rPr lang="en-US" sz="2200" b="1" dirty="0">
                <a:latin typeface="Verdana" panose="020B0604030504040204" pitchFamily="34" charset="0"/>
                <a:ea typeface="Verdana" panose="020B0604030504040204" pitchFamily="34" charset="0"/>
                <a:cs typeface="Verdana" panose="020B0604030504040204" pitchFamily="34" charset="0"/>
              </a:rPr>
              <a:t> Justo Cras </a:t>
            </a:r>
            <a:r>
              <a:rPr lang="en-US" sz="2200" b="1" dirty="0" err="1">
                <a:latin typeface="Verdana" panose="020B0604030504040204" pitchFamily="34" charset="0"/>
                <a:ea typeface="Verdana" panose="020B0604030504040204" pitchFamily="34" charset="0"/>
                <a:cs typeface="Verdana" panose="020B0604030504040204" pitchFamily="34" charset="0"/>
              </a:rPr>
              <a:t>Malesuada</a:t>
            </a:r>
            <a:endParaRPr sz="22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1960s PKU Groningen…">
            <a:extLst>
              <a:ext uri="{FF2B5EF4-FFF2-40B4-BE49-F238E27FC236}">
                <a16:creationId xmlns:a16="http://schemas.microsoft.com/office/drawing/2014/main" id="{3AA55F6F-150E-9D45-A66A-CAA2899A1CF2}"/>
              </a:ext>
            </a:extLst>
          </p:cNvPr>
          <p:cNvSpPr txBox="1"/>
          <p:nvPr/>
        </p:nvSpPr>
        <p:spPr>
          <a:xfrm>
            <a:off x="704029" y="2130801"/>
            <a:ext cx="6656854" cy="2962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marL="342900" indent="-342900">
              <a:lnSpc>
                <a:spcPct val="120000"/>
              </a:lnSpc>
              <a:spcBef>
                <a:spcPts val="1828"/>
              </a:spcBef>
              <a:buClr>
                <a:schemeClr val="bg1">
                  <a:lumMod val="95000"/>
                </a:schemeClr>
              </a:buClr>
              <a:buSzPct val="120000"/>
              <a:buFont typeface="Arial" panose="020B0604020202020204" pitchFamily="34" charset="0"/>
              <a:buChar char="•"/>
              <a:defRPr sz="3000" b="0">
                <a:solidFill>
                  <a:srgbClr val="FFC0AD"/>
                </a:solidFill>
                <a:latin typeface="Poppins"/>
                <a:ea typeface="Poppins"/>
                <a:cs typeface="Poppins"/>
                <a:sym typeface="Poppins"/>
              </a:defRPr>
            </a:pPr>
            <a:r>
              <a:rPr lang="en-US" sz="2400" dirty="0">
                <a:latin typeface="Verdana" panose="020B0604030504040204" pitchFamily="34" charset="0"/>
                <a:ea typeface="Verdana" panose="020B0604030504040204" pitchFamily="34" charset="0"/>
                <a:cs typeface="Verdana" panose="020B0604030504040204" pitchFamily="34" charset="0"/>
              </a:rPr>
              <a:t>Cras </a:t>
            </a:r>
            <a:r>
              <a:rPr lang="en-US" sz="2400" dirty="0" err="1">
                <a:latin typeface="Verdana" panose="020B0604030504040204" pitchFamily="34" charset="0"/>
                <a:ea typeface="Verdana" panose="020B0604030504040204" pitchFamily="34" charset="0"/>
                <a:cs typeface="Verdana" panose="020B0604030504040204" pitchFamily="34" charset="0"/>
              </a:rPr>
              <a:t>mattis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consectetur</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purus</a:t>
            </a:r>
            <a:r>
              <a:rPr lang="en-US" sz="2400" dirty="0">
                <a:latin typeface="Verdana" panose="020B0604030504040204" pitchFamily="34" charset="0"/>
                <a:ea typeface="Verdana" panose="020B0604030504040204" pitchFamily="34" charset="0"/>
                <a:cs typeface="Verdana" panose="020B0604030504040204" pitchFamily="34" charset="0"/>
              </a:rPr>
              <a:t> sit </a:t>
            </a:r>
            <a:r>
              <a:rPr lang="en-US" sz="2400" dirty="0" err="1">
                <a:latin typeface="Verdana" panose="020B0604030504040204" pitchFamily="34" charset="0"/>
                <a:ea typeface="Verdana" panose="020B0604030504040204" pitchFamily="34" charset="0"/>
                <a:cs typeface="Verdana" panose="020B0604030504040204" pitchFamily="34" charset="0"/>
              </a:rPr>
              <a:t>amet</a:t>
            </a:r>
            <a:r>
              <a:rPr lang="en-US" sz="2400" dirty="0">
                <a:latin typeface="Verdana" panose="020B0604030504040204" pitchFamily="34" charset="0"/>
                <a:ea typeface="Verdana" panose="020B0604030504040204" pitchFamily="34" charset="0"/>
                <a:cs typeface="Verdana" panose="020B0604030504040204" pitchFamily="34" charset="0"/>
              </a:rPr>
              <a:t> fermentum. </a:t>
            </a:r>
            <a:r>
              <a:rPr lang="en-US" sz="2400" dirty="0" err="1">
                <a:latin typeface="Verdana" panose="020B0604030504040204" pitchFamily="34" charset="0"/>
                <a:ea typeface="Verdana" panose="020B0604030504040204" pitchFamily="34" charset="0"/>
                <a:cs typeface="Verdana" panose="020B0604030504040204" pitchFamily="34" charset="0"/>
              </a:rPr>
              <a:t>Nullam</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quis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risus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eget</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urna</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mollis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ornare</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vel</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eu</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leo</a:t>
            </a:r>
            <a:r>
              <a:rPr lang="en-US" sz="2400" dirty="0">
                <a:latin typeface="Verdana" panose="020B0604030504040204" pitchFamily="34" charset="0"/>
                <a:ea typeface="Verdana" panose="020B0604030504040204" pitchFamily="34" charset="0"/>
                <a:cs typeface="Verdana" panose="020B0604030504040204" pitchFamily="34" charset="0"/>
              </a:rPr>
              <a:t>.</a:t>
            </a:r>
          </a:p>
          <a:p>
            <a:pPr marL="342900" indent="-342900">
              <a:lnSpc>
                <a:spcPct val="120000"/>
              </a:lnSpc>
              <a:spcBef>
                <a:spcPts val="1828"/>
              </a:spcBef>
              <a:buClr>
                <a:schemeClr val="bg1">
                  <a:lumMod val="95000"/>
                </a:schemeClr>
              </a:buClr>
              <a:buSzPct val="120000"/>
              <a:buFont typeface="Arial" panose="020B0604020202020204" pitchFamily="34" charset="0"/>
              <a:buChar char="•"/>
              <a:defRPr sz="3000" b="0">
                <a:solidFill>
                  <a:srgbClr val="FFC0AD"/>
                </a:solidFill>
                <a:latin typeface="Poppins"/>
                <a:ea typeface="Poppins"/>
                <a:cs typeface="Poppins"/>
                <a:sym typeface="Poppins"/>
              </a:defRPr>
            </a:pPr>
            <a:r>
              <a:rPr lang="en-CA" sz="2400" dirty="0">
                <a:latin typeface="Verdana" panose="020B0604030504040204" pitchFamily="34" charset="0"/>
                <a:ea typeface="Verdana" panose="020B0604030504040204" pitchFamily="34" charset="0"/>
                <a:cs typeface="Verdana" panose="020B0604030504040204" pitchFamily="34" charset="0"/>
              </a:rPr>
              <a:t>Cras </a:t>
            </a:r>
            <a:r>
              <a:rPr lang="en-CA" sz="2400" dirty="0" err="1">
                <a:latin typeface="Verdana" panose="020B0604030504040204" pitchFamily="34" charset="0"/>
                <a:ea typeface="Verdana" panose="020B0604030504040204" pitchFamily="34" charset="0"/>
                <a:cs typeface="Verdana" panose="020B0604030504040204" pitchFamily="34" charset="0"/>
              </a:rPr>
              <a:t>mattis</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consectetur</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purus</a:t>
            </a:r>
            <a:r>
              <a:rPr lang="en-CA" sz="2400" dirty="0">
                <a:latin typeface="Verdana" panose="020B0604030504040204" pitchFamily="34" charset="0"/>
                <a:ea typeface="Verdana" panose="020B0604030504040204" pitchFamily="34" charset="0"/>
                <a:cs typeface="Verdana" panose="020B0604030504040204" pitchFamily="34" charset="0"/>
              </a:rPr>
              <a:t> sit </a:t>
            </a:r>
            <a:r>
              <a:rPr lang="en-CA" sz="2400" dirty="0" err="1">
                <a:latin typeface="Verdana" panose="020B0604030504040204" pitchFamily="34" charset="0"/>
                <a:ea typeface="Verdana" panose="020B0604030504040204" pitchFamily="34" charset="0"/>
                <a:cs typeface="Verdana" panose="020B0604030504040204" pitchFamily="34" charset="0"/>
              </a:rPr>
              <a:t>amet</a:t>
            </a:r>
            <a:r>
              <a:rPr lang="en-CA" sz="2400" dirty="0">
                <a:latin typeface="Verdana" panose="020B0604030504040204" pitchFamily="34" charset="0"/>
                <a:ea typeface="Verdana" panose="020B0604030504040204" pitchFamily="34" charset="0"/>
                <a:cs typeface="Verdana" panose="020B0604030504040204" pitchFamily="34" charset="0"/>
              </a:rPr>
              <a:t> fermentum. </a:t>
            </a:r>
            <a:r>
              <a:rPr lang="en-CA" sz="2400" dirty="0" err="1">
                <a:latin typeface="Verdana" panose="020B0604030504040204" pitchFamily="34" charset="0"/>
                <a:ea typeface="Verdana" panose="020B0604030504040204" pitchFamily="34" charset="0"/>
                <a:cs typeface="Verdana" panose="020B0604030504040204" pitchFamily="34" charset="0"/>
              </a:rPr>
              <a:t>Nullam</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quis</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risus</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eget</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urna</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mollis</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ornare</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vel</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eu</a:t>
            </a:r>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err="1">
                <a:latin typeface="Verdana" panose="020B0604030504040204" pitchFamily="34" charset="0"/>
                <a:ea typeface="Verdana" panose="020B0604030504040204" pitchFamily="34" charset="0"/>
                <a:cs typeface="Verdana" panose="020B0604030504040204" pitchFamily="34" charset="0"/>
              </a:rPr>
              <a:t>leo</a:t>
            </a:r>
            <a:r>
              <a:rPr lang="en-CA" sz="2400" dirty="0">
                <a:latin typeface="Verdana" panose="020B0604030504040204" pitchFamily="34" charset="0"/>
                <a:ea typeface="Verdana" panose="020B0604030504040204" pitchFamily="34" charset="0"/>
                <a:cs typeface="Verdana" panose="020B0604030504040204" pitchFamily="34" charset="0"/>
              </a:rPr>
              <a:t>.</a:t>
            </a:r>
            <a:endParaRPr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2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0-#ppt_w/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0"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2783</TotalTime>
  <Words>105</Words>
  <Application>Microsoft Macintosh PowerPoint</Application>
  <PresentationFormat>On-screen Show (4:3)</PresentationFormat>
  <Paragraphs>13</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Roderick Houben</dc:creator>
  <cp:lastModifiedBy>Roderick Houben</cp:lastModifiedBy>
  <cp:revision>4</cp:revision>
  <dcterms:created xsi:type="dcterms:W3CDTF">2020-03-02T15:20:27Z</dcterms:created>
  <dcterms:modified xsi:type="dcterms:W3CDTF">2020-03-04T13:44:07Z</dcterms:modified>
</cp:coreProperties>
</file>